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4" r:id="rId3"/>
    <p:sldId id="278" r:id="rId4"/>
    <p:sldId id="279" r:id="rId5"/>
    <p:sldId id="280" r:id="rId6"/>
    <p:sldId id="281" r:id="rId7"/>
    <p:sldId id="315" r:id="rId8"/>
    <p:sldId id="316" r:id="rId9"/>
    <p:sldId id="317" r:id="rId10"/>
    <p:sldId id="318" r:id="rId11"/>
    <p:sldId id="325" r:id="rId12"/>
    <p:sldId id="324" r:id="rId13"/>
    <p:sldId id="326" r:id="rId14"/>
    <p:sldId id="327" r:id="rId15"/>
    <p:sldId id="328" r:id="rId16"/>
    <p:sldId id="320" r:id="rId17"/>
    <p:sldId id="32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4" d="100"/>
          <a:sy n="44" d="100"/>
        </p:scale>
        <p:origin x="-173"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B6B526-5CE0-4664-B634-5FF8A14005B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B6B526-5CE0-4664-B634-5FF8A14005B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B6B526-5CE0-4664-B634-5FF8A14005B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B4F5EECA-2CD7-47D8-B9EE-7F28CFB9022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B6B526-5CE0-4664-B634-5FF8A14005B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B6B526-5CE0-4664-B634-5FF8A14005B9}" type="datetimeFigureOut">
              <a:rPr lang="en-US" smtClean="0"/>
              <a:pPr/>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B6B526-5CE0-4664-B634-5FF8A14005B9}" type="datetimeFigureOut">
              <a:rPr lang="en-US" smtClean="0"/>
              <a:pPr/>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B6B526-5CE0-4664-B634-5FF8A14005B9}" type="datetimeFigureOut">
              <a:rPr lang="en-US" smtClean="0"/>
              <a:pPr/>
              <a:t>1/28/2015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B6B526-5CE0-4664-B634-5FF8A14005B9}" type="datetimeFigureOut">
              <a:rPr lang="en-US" smtClean="0"/>
              <a:pPr/>
              <a:t>1/28/2015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B6B526-5CE0-4664-B634-5FF8A14005B9}" type="datetimeFigureOut">
              <a:rPr lang="en-US" smtClean="0"/>
              <a:pPr/>
              <a:t>1/28/2015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B6B526-5CE0-4664-B634-5FF8A14005B9}" type="datetimeFigureOut">
              <a:rPr lang="en-US" smtClean="0"/>
              <a:pPr/>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B6B526-5CE0-4664-B634-5FF8A14005B9}" type="datetimeFigureOut">
              <a:rPr lang="en-US" smtClean="0"/>
              <a:pPr/>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16674-9E6B-4B42-952F-0217E3DB85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6B526-5CE0-4664-B634-5FF8A14005B9}" type="datetimeFigureOut">
              <a:rPr lang="en-US" smtClean="0"/>
              <a:pPr/>
              <a:t>1/28/2015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516674-9E6B-4B42-952F-0217E3DB85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57200"/>
            <a:ext cx="9144000" cy="3581399"/>
          </a:xfrm>
        </p:spPr>
        <p:txBody>
          <a:bodyPr>
            <a:normAutofit/>
          </a:bodyPr>
          <a:lstStyle/>
          <a:p>
            <a:r>
              <a:rPr lang="en-US" b="1" dirty="0" smtClean="0">
                <a:latin typeface="Arial Black" pitchFamily="34" charset="0"/>
              </a:rPr>
              <a:t>Role of Existing </a:t>
            </a:r>
            <a:br>
              <a:rPr lang="en-US" b="1" dirty="0" smtClean="0">
                <a:latin typeface="Arial Black" pitchFamily="34" charset="0"/>
              </a:rPr>
            </a:br>
            <a:r>
              <a:rPr lang="en-US" b="1" dirty="0" smtClean="0">
                <a:latin typeface="Arial Black" pitchFamily="34" charset="0"/>
              </a:rPr>
              <a:t>Self-help Electrification in Off Grid areas </a:t>
            </a:r>
            <a:br>
              <a:rPr lang="en-US" b="1" dirty="0" smtClean="0">
                <a:latin typeface="Arial Black" pitchFamily="34" charset="0"/>
              </a:rPr>
            </a:br>
            <a:r>
              <a:rPr lang="en-US" b="1" dirty="0" smtClean="0">
                <a:latin typeface="Arial Black" pitchFamily="34" charset="0"/>
              </a:rPr>
              <a:t>of </a:t>
            </a:r>
            <a:r>
              <a:rPr lang="en-US" b="1" dirty="0">
                <a:latin typeface="Arial Black" pitchFamily="34" charset="0"/>
              </a:rPr>
              <a:t>Myanmar</a:t>
            </a:r>
            <a:r>
              <a:rPr lang="en-US" dirty="0">
                <a:latin typeface="Arial Black" pitchFamily="34" charset="0"/>
              </a:rPr>
              <a:t/>
            </a:r>
            <a:br>
              <a:rPr lang="en-US" dirty="0">
                <a:latin typeface="Arial Black" pitchFamily="34" charset="0"/>
              </a:rPr>
            </a:br>
            <a:endParaRPr lang="en-US" dirty="0">
              <a:latin typeface="Arial Black" pitchFamily="34" charset="0"/>
            </a:endParaRPr>
          </a:p>
        </p:txBody>
      </p:sp>
      <p:sp>
        <p:nvSpPr>
          <p:cNvPr id="3" name="Subtitle 2"/>
          <p:cNvSpPr>
            <a:spLocks noGrp="1"/>
          </p:cNvSpPr>
          <p:nvPr>
            <p:ph type="subTitle" idx="1"/>
          </p:nvPr>
        </p:nvSpPr>
        <p:spPr>
          <a:xfrm>
            <a:off x="1371600" y="4876800"/>
            <a:ext cx="6400800" cy="1752600"/>
          </a:xfrm>
        </p:spPr>
        <p:txBody>
          <a:bodyPr>
            <a:normAutofit fontScale="70000" lnSpcReduction="20000"/>
          </a:bodyPr>
          <a:lstStyle/>
          <a:p>
            <a:r>
              <a:rPr lang="en-US" b="1" dirty="0" err="1" smtClean="0">
                <a:latin typeface="Georgia" pitchFamily="18" charset="0"/>
              </a:rPr>
              <a:t>Aung</a:t>
            </a:r>
            <a:r>
              <a:rPr lang="en-US" b="1" dirty="0" smtClean="0">
                <a:latin typeface="Georgia" pitchFamily="18" charset="0"/>
              </a:rPr>
              <a:t> </a:t>
            </a:r>
            <a:r>
              <a:rPr lang="en-US" b="1" dirty="0" err="1" smtClean="0">
                <a:latin typeface="Georgia" pitchFamily="18" charset="0"/>
              </a:rPr>
              <a:t>Myint</a:t>
            </a:r>
            <a:endParaRPr lang="en-US" b="1" dirty="0" smtClean="0">
              <a:latin typeface="Georgia" pitchFamily="18" charset="0"/>
            </a:endParaRPr>
          </a:p>
          <a:p>
            <a:r>
              <a:rPr lang="en-US" sz="2400" b="1" dirty="0" smtClean="0">
                <a:latin typeface="Georgia" pitchFamily="18" charset="0"/>
              </a:rPr>
              <a:t>General Secretary</a:t>
            </a:r>
          </a:p>
          <a:p>
            <a:r>
              <a:rPr lang="en-US" sz="2200" b="1" dirty="0" smtClean="0">
                <a:latin typeface="Georgia" pitchFamily="18" charset="0"/>
              </a:rPr>
              <a:t>Renewable Energy Association Myanmar</a:t>
            </a:r>
          </a:p>
          <a:p>
            <a:r>
              <a:rPr lang="en-US" sz="2200" b="1" dirty="0" smtClean="0">
                <a:latin typeface="Georgia" pitchFamily="18" charset="0"/>
              </a:rPr>
              <a:t>REAM</a:t>
            </a:r>
          </a:p>
          <a:p>
            <a:r>
              <a:rPr lang="en-US" sz="2100" b="1" dirty="0" smtClean="0">
                <a:latin typeface="Georgia" pitchFamily="18" charset="0"/>
              </a:rPr>
              <a:t>The NEP Workshop on Off Grid Electrification  in Myanmar, Nay </a:t>
            </a:r>
            <a:r>
              <a:rPr lang="en-US" sz="2100" b="1" dirty="0" err="1" smtClean="0">
                <a:latin typeface="Georgia" pitchFamily="18" charset="0"/>
              </a:rPr>
              <a:t>Pyi</a:t>
            </a:r>
            <a:r>
              <a:rPr lang="en-US" sz="2100" b="1" dirty="0" smtClean="0">
                <a:latin typeface="Georgia" pitchFamily="18" charset="0"/>
              </a:rPr>
              <a:t> Taw</a:t>
            </a:r>
          </a:p>
          <a:p>
            <a:r>
              <a:rPr lang="en-US" sz="2100" b="1" dirty="0" smtClean="0">
                <a:latin typeface="Georgia" pitchFamily="18" charset="0"/>
              </a:rPr>
              <a:t>28 – 29 January 2015</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514350" lvl="0" indent="-514350" algn="just">
              <a:buAutoNum type="arabicPeriod" startAt="5"/>
            </a:pPr>
            <a:r>
              <a:rPr lang="en-US" sz="2000" b="1" dirty="0" smtClean="0"/>
              <a:t>Myanmar existing Self-help Electrification practices already has many Renewable Energy application since more than 3 decades ago.</a:t>
            </a:r>
          </a:p>
          <a:p>
            <a:pPr marL="514350" lvl="0" indent="-514350" algn="just">
              <a:buAutoNum type="arabicPeriod" startAt="5"/>
            </a:pPr>
            <a:endParaRPr lang="en-US" sz="2000" b="1" dirty="0" smtClean="0"/>
          </a:p>
          <a:p>
            <a:pPr marL="514350" lvl="0" indent="-514350" algn="just">
              <a:buAutoNum type="arabicPeriod" startAt="5"/>
            </a:pPr>
            <a:r>
              <a:rPr lang="en-US" sz="2000" b="1" dirty="0" smtClean="0"/>
              <a:t>Biomass Power is one of the largest country energy sources to utilize in this country energy sector reform phase. Vast amount and renewable biomass sources of forest wastes, agricultural residues and other domestic and industrial wastes can be real renewable energy fuel for the country.</a:t>
            </a:r>
          </a:p>
          <a:p>
            <a:pPr marL="514350" lvl="0" indent="-514350" algn="just">
              <a:buAutoNum type="arabicPeriod" startAt="5"/>
            </a:pPr>
            <a:endParaRPr lang="en-US" sz="2000" b="1" dirty="0" smtClean="0"/>
          </a:p>
          <a:p>
            <a:pPr marL="514350" indent="-514350" algn="just">
              <a:buFont typeface="Arial" pitchFamily="34" charset="0"/>
              <a:buAutoNum type="arabicPeriod" startAt="5"/>
            </a:pPr>
            <a:r>
              <a:rPr lang="en-US" sz="2000" b="1" dirty="0" smtClean="0"/>
              <a:t>Bio-gasified energy systems are very familiar in entire country area. </a:t>
            </a:r>
            <a:r>
              <a:rPr lang="en-US" sz="2000" b="1" dirty="0" smtClean="0">
                <a:solidFill>
                  <a:srgbClr val="009900"/>
                </a:solidFill>
              </a:rPr>
              <a:t>It is a only RE Technology growing commercially country-wide up to this moment</a:t>
            </a:r>
            <a:r>
              <a:rPr lang="en-US" sz="2000" b="1" dirty="0" smtClean="0"/>
              <a:t>. But due to country poverty, lack of government systematic regulatory guidance, proper capital financing and technological improvements, many disadvantages of pollution and low efficiency problems are occurring. It was blamed unreasonably without any proper assessment, improvement and programmatic support.</a:t>
            </a:r>
          </a:p>
          <a:p>
            <a:pPr marL="514350" lvl="0" indent="-514350" algn="just">
              <a:buAutoNum type="arabicPeriod" startAt="5"/>
            </a:pPr>
            <a:endParaRPr lang="en-US" sz="2000" b="1" dirty="0" smtClean="0"/>
          </a:p>
          <a:p>
            <a:pPr marL="514350" lvl="0" indent="-514350" algn="just">
              <a:buNone/>
            </a:pPr>
            <a:endParaRPr lang="en-US" sz="2000" b="1" dirty="0" smtClean="0"/>
          </a:p>
          <a:p>
            <a:pPr marL="514350" lvl="0" indent="-514350" algn="just">
              <a:buAutoNum type="arabicPeriod" startAt="5"/>
            </a:pPr>
            <a:endParaRPr lang="en-US" sz="2000" b="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524000"/>
            <a:ext cx="7772400" cy="3539430"/>
          </a:xfrm>
          <a:prstGeom prst="rect">
            <a:avLst/>
          </a:prstGeom>
        </p:spPr>
        <p:txBody>
          <a:bodyPr wrap="square">
            <a:spAutoFit/>
          </a:bodyPr>
          <a:lstStyle/>
          <a:p>
            <a:pPr marL="514350" indent="-514350" algn="just">
              <a:buFont typeface="Arial" pitchFamily="34" charset="0"/>
              <a:buAutoNum type="arabicPeriod" startAt="5"/>
            </a:pPr>
            <a:endParaRPr lang="en-US" sz="3200" b="1" dirty="0" smtClean="0"/>
          </a:p>
          <a:p>
            <a:pPr marL="514350" indent="-514350" algn="just"/>
            <a:r>
              <a:rPr lang="en-US" sz="3200" b="1" dirty="0" smtClean="0"/>
              <a:t>8.  Pico/Micro/Mini/Small Hydro Power in Myanmar is one of the great potential of Renewable Energy explored by PPP at adaptable measure to fulfill their off grid area electrification function up to present moment.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just">
              <a:buNone/>
            </a:pPr>
            <a:r>
              <a:rPr lang="en-US" dirty="0" smtClean="0"/>
              <a:t>9. </a:t>
            </a:r>
            <a:r>
              <a:rPr lang="en-US" b="1" dirty="0" smtClean="0"/>
              <a:t>Solar Photovoltaic Technology and Solar Thermal Technologies are real baseline resource to solve country energy improvement not only for present, but also for future.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86800" cy="1858962"/>
          </a:xfrm>
        </p:spPr>
        <p:txBody>
          <a:bodyPr>
            <a:normAutofit fontScale="90000"/>
          </a:bodyPr>
          <a:lstStyle/>
          <a:p>
            <a:pPr lvl="0"/>
            <a:r>
              <a:rPr lang="en-US" dirty="0" smtClean="0"/>
              <a:t/>
            </a:r>
            <a:br>
              <a:rPr lang="en-US" dirty="0" smtClean="0"/>
            </a:br>
            <a:r>
              <a:rPr lang="en-US" dirty="0" smtClean="0">
                <a:solidFill>
                  <a:srgbClr val="009900"/>
                </a:solidFill>
                <a:latin typeface="Arial Black" pitchFamily="34" charset="0"/>
              </a:rPr>
              <a:t>fulfill the</a:t>
            </a:r>
            <a:br>
              <a:rPr lang="en-US" dirty="0" smtClean="0">
                <a:solidFill>
                  <a:srgbClr val="009900"/>
                </a:solidFill>
                <a:latin typeface="Arial Black" pitchFamily="34" charset="0"/>
              </a:rPr>
            </a:br>
            <a:r>
              <a:rPr lang="en-US" dirty="0" smtClean="0">
                <a:solidFill>
                  <a:srgbClr val="009900"/>
                </a:solidFill>
                <a:latin typeface="Arial Black" pitchFamily="34" charset="0"/>
              </a:rPr>
              <a:t> GAP in PEOPLES’ DEVELOPMENT MOMENTUM</a:t>
            </a:r>
            <a:r>
              <a:rPr lang="en-US" dirty="0" smtClean="0"/>
              <a:t/>
            </a:r>
            <a:br>
              <a:rPr lang="en-US" dirty="0" smtClean="0"/>
            </a:br>
            <a:endParaRPr lang="en-US" dirty="0"/>
          </a:p>
        </p:txBody>
      </p:sp>
      <p:sp>
        <p:nvSpPr>
          <p:cNvPr id="3" name="Content Placeholder 2"/>
          <p:cNvSpPr>
            <a:spLocks noGrp="1"/>
          </p:cNvSpPr>
          <p:nvPr>
            <p:ph idx="1"/>
          </p:nvPr>
        </p:nvSpPr>
        <p:spPr>
          <a:xfrm>
            <a:off x="457200" y="2332037"/>
            <a:ext cx="8229600" cy="4525963"/>
          </a:xfrm>
        </p:spPr>
        <p:txBody>
          <a:bodyPr>
            <a:normAutofit fontScale="62500" lnSpcReduction="20000"/>
          </a:bodyPr>
          <a:lstStyle/>
          <a:p>
            <a:pPr lvl="0" algn="just"/>
            <a:r>
              <a:rPr lang="en-US" b="1" dirty="0" smtClean="0"/>
              <a:t>All those highly potential resources of the country energy sector growing practically at off grid area by clear PPP attempt is the one to include in current Country Energy Electrification Plan </a:t>
            </a:r>
            <a:r>
              <a:rPr lang="en-US" b="1" dirty="0" smtClean="0">
                <a:solidFill>
                  <a:srgbClr val="C00000"/>
                </a:solidFill>
              </a:rPr>
              <a:t>at parallel priority</a:t>
            </a:r>
            <a:r>
              <a:rPr lang="en-US" b="1" dirty="0" smtClean="0"/>
              <a:t> with development of National Grid &amp; Large Power Generation function. </a:t>
            </a:r>
          </a:p>
          <a:p>
            <a:pPr algn="just"/>
            <a:r>
              <a:rPr lang="en-US" b="1" dirty="0" smtClean="0"/>
              <a:t>Upgrading standard of Mini Grid System of Isolated/Interconnected PPP grids can make ready to connect the paralleling developing National Grid. It will be very supportive way of Government and People work to together in NEP implementation. </a:t>
            </a:r>
          </a:p>
          <a:p>
            <a:pPr algn="just"/>
            <a:r>
              <a:rPr lang="en-US" b="1" dirty="0" smtClean="0"/>
              <a:t>Local People including Public and Private sector can improve their income by Village Cottage Industries level to gradual growth of SME immediately and efficiently at real commercial scale. Not at Government Project oriented scale.</a:t>
            </a:r>
          </a:p>
          <a:p>
            <a:pPr lvl="0" algn="just"/>
            <a:r>
              <a:rPr lang="en-US" b="1" dirty="0" smtClean="0"/>
              <a:t>It will support the NEP very effectively to cover the whole country electrification 100% in 2030.</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905000"/>
          </a:xfrm>
        </p:spPr>
        <p:txBody>
          <a:bodyPr>
            <a:normAutofit fontScale="90000"/>
          </a:bodyPr>
          <a:lstStyle/>
          <a:p>
            <a:r>
              <a:rPr lang="en-US" b="1" dirty="0" smtClean="0">
                <a:latin typeface="Arial Black" pitchFamily="34" charset="0"/>
              </a:rPr>
              <a:t>REAL </a:t>
            </a:r>
            <a:br>
              <a:rPr lang="en-US" b="1" dirty="0" smtClean="0">
                <a:latin typeface="Arial Black" pitchFamily="34" charset="0"/>
              </a:rPr>
            </a:br>
            <a:r>
              <a:rPr lang="en-US" b="1" dirty="0" smtClean="0">
                <a:latin typeface="Arial Black" pitchFamily="34" charset="0"/>
              </a:rPr>
              <a:t>POWER DEMAND &amp; SUPPLY at </a:t>
            </a:r>
            <a:br>
              <a:rPr lang="en-US" b="1" dirty="0" smtClean="0">
                <a:latin typeface="Arial Black" pitchFamily="34" charset="0"/>
              </a:rPr>
            </a:br>
            <a:r>
              <a:rPr lang="en-US" b="1" dirty="0" smtClean="0">
                <a:latin typeface="Arial Black" pitchFamily="34" charset="0"/>
              </a:rPr>
              <a:t>correct time and space</a:t>
            </a:r>
            <a:endParaRPr lang="en-US" b="1" dirty="0">
              <a:latin typeface="Arial Black" pitchFamily="34" charset="0"/>
            </a:endParaRPr>
          </a:p>
        </p:txBody>
      </p:sp>
      <p:sp>
        <p:nvSpPr>
          <p:cNvPr id="3" name="Content Placeholder 2"/>
          <p:cNvSpPr>
            <a:spLocks noGrp="1"/>
          </p:cNvSpPr>
          <p:nvPr>
            <p:ph idx="1"/>
          </p:nvPr>
        </p:nvSpPr>
        <p:spPr>
          <a:xfrm>
            <a:off x="457200" y="2332037"/>
            <a:ext cx="8229600" cy="4525963"/>
          </a:xfrm>
        </p:spPr>
        <p:txBody>
          <a:bodyPr>
            <a:normAutofit/>
          </a:bodyPr>
          <a:lstStyle/>
          <a:p>
            <a:pPr lvl="0" algn="just"/>
            <a:r>
              <a:rPr lang="en-US" b="1" dirty="0" smtClean="0"/>
              <a:t>ENERGY DEMAND and SYPPLY balancing by avoiding the problems over focusing in country electrification with international loan burden by carefully looking our reality</a:t>
            </a:r>
          </a:p>
          <a:p>
            <a:pPr lvl="0" algn="just"/>
            <a:r>
              <a:rPr lang="en-US" b="1" dirty="0" smtClean="0"/>
              <a:t>Avoid huge problems of Foreign dependent threat that can happen beyond our control</a:t>
            </a:r>
          </a:p>
          <a:p>
            <a:pPr algn="just"/>
            <a:r>
              <a:rPr lang="en-US" b="1" dirty="0" smtClean="0"/>
              <a:t>This is real area of Local IPP/ SPP&amp; VSPP to regulate, support and encourage. </a:t>
            </a:r>
          </a:p>
          <a:p>
            <a:pPr algn="just"/>
            <a:endParaRPr lang="en-US" b="1" dirty="0" smtClean="0"/>
          </a:p>
          <a:p>
            <a:pPr algn="just"/>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Black" pitchFamily="34" charset="0"/>
              </a:rPr>
              <a:t>Integrated Recourses Planning Approach</a:t>
            </a:r>
            <a:endParaRPr lang="en-US" dirty="0">
              <a:latin typeface="Arial Black" pitchFamily="34" charset="0"/>
            </a:endParaRPr>
          </a:p>
        </p:txBody>
      </p:sp>
      <p:sp>
        <p:nvSpPr>
          <p:cNvPr id="3" name="Content Placeholder 2"/>
          <p:cNvSpPr>
            <a:spLocks noGrp="1"/>
          </p:cNvSpPr>
          <p:nvPr>
            <p:ph idx="1"/>
          </p:nvPr>
        </p:nvSpPr>
        <p:spPr>
          <a:xfrm>
            <a:off x="457200" y="1600200"/>
            <a:ext cx="8229600" cy="4038600"/>
          </a:xfrm>
        </p:spPr>
        <p:txBody>
          <a:bodyPr>
            <a:normAutofit fontScale="70000" lnSpcReduction="20000"/>
          </a:bodyPr>
          <a:lstStyle/>
          <a:p>
            <a:pPr lvl="0" algn="just"/>
            <a:r>
              <a:rPr lang="en-US" b="1" dirty="0" smtClean="0"/>
              <a:t>Existing trend of Peoples’ Development Momentum should be considered practical initiative source for NEP</a:t>
            </a:r>
          </a:p>
          <a:p>
            <a:pPr lvl="0" algn="just"/>
            <a:r>
              <a:rPr lang="en-US" b="1" dirty="0" smtClean="0"/>
              <a:t>Country Natural Resources are main driving fuel to be used as Renewable ways </a:t>
            </a:r>
          </a:p>
          <a:p>
            <a:pPr lvl="0" algn="just"/>
            <a:r>
              <a:rPr lang="en-US" b="1" dirty="0" smtClean="0"/>
              <a:t> Myanmar people will get many jobs along with this systematic upgrading program on EXISTING SELF-HELP-ELECTRIFICATION of Myanmar PPP attempts those are not explore yet.</a:t>
            </a:r>
          </a:p>
          <a:p>
            <a:pPr algn="just"/>
            <a:r>
              <a:rPr lang="en-US" b="1" dirty="0" smtClean="0"/>
              <a:t>Avoid Natural Disasters and Climate Change impacts by locally control able measure of real Renewable Energy Technology application based on our renewable natural resources. </a:t>
            </a:r>
          </a:p>
          <a:p>
            <a:pPr algn="just"/>
            <a:r>
              <a:rPr lang="en-US" b="1" dirty="0" smtClean="0"/>
              <a:t>We have to think about Real Energy Security and Sustainable Development for the benefit of the majority people (E4ALL)</a:t>
            </a:r>
          </a:p>
          <a:p>
            <a:pPr lvl="0" algn="just"/>
            <a:endParaRPr lang="en-US" b="1" dirty="0" smtClean="0"/>
          </a:p>
          <a:p>
            <a:pPr algn="just">
              <a:buNone/>
            </a:pPr>
            <a:endParaRPr lang="en-US" dirty="0" smtClean="0"/>
          </a:p>
          <a:p>
            <a:endParaRPr lang="en-US" dirty="0"/>
          </a:p>
        </p:txBody>
      </p:sp>
      <p:sp>
        <p:nvSpPr>
          <p:cNvPr id="4" name="Oval 3"/>
          <p:cNvSpPr/>
          <p:nvPr/>
        </p:nvSpPr>
        <p:spPr>
          <a:xfrm>
            <a:off x="1066800" y="5562600"/>
            <a:ext cx="6248400" cy="12192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Work for Value </a:t>
            </a:r>
          </a:p>
          <a:p>
            <a:pPr algn="ctr"/>
            <a:r>
              <a:rPr lang="en-US" sz="3600" dirty="0" smtClean="0"/>
              <a:t>not for COST</a:t>
            </a:r>
            <a:endParaRPr lang="en-US"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rmAutofit/>
          </a:bodyPr>
          <a:lstStyle/>
          <a:p>
            <a:r>
              <a:rPr lang="en-US" sz="3200" dirty="0" smtClean="0">
                <a:latin typeface="Arial Black" pitchFamily="34" charset="0"/>
              </a:rPr>
              <a:t>Importance of ON GRID / OFF GRID </a:t>
            </a:r>
            <a:br>
              <a:rPr lang="en-US" sz="3200" dirty="0" smtClean="0">
                <a:latin typeface="Arial Black" pitchFamily="34" charset="0"/>
              </a:rPr>
            </a:br>
            <a:r>
              <a:rPr lang="en-US" sz="3200" dirty="0" smtClean="0">
                <a:latin typeface="Arial Black" pitchFamily="34" charset="0"/>
              </a:rPr>
              <a:t>parallel consideration </a:t>
            </a:r>
            <a:br>
              <a:rPr lang="en-US" sz="3200" dirty="0" smtClean="0">
                <a:latin typeface="Arial Black" pitchFamily="34" charset="0"/>
              </a:rPr>
            </a:br>
            <a:r>
              <a:rPr lang="en-US" sz="3200" dirty="0" smtClean="0">
                <a:latin typeface="Arial Black" pitchFamily="34" charset="0"/>
              </a:rPr>
              <a:t>toward NEP  Goal</a:t>
            </a:r>
            <a:endParaRPr lang="en-US" sz="3200" dirty="0">
              <a:latin typeface="Arial Black" pitchFamily="34" charset="0"/>
            </a:endParaRPr>
          </a:p>
        </p:txBody>
      </p:sp>
      <p:sp>
        <p:nvSpPr>
          <p:cNvPr id="3" name="Content Placeholder 2"/>
          <p:cNvSpPr>
            <a:spLocks noGrp="1"/>
          </p:cNvSpPr>
          <p:nvPr>
            <p:ph idx="1"/>
          </p:nvPr>
        </p:nvSpPr>
        <p:spPr>
          <a:xfrm>
            <a:off x="457200" y="2255837"/>
            <a:ext cx="8229600" cy="4525963"/>
          </a:xfrm>
        </p:spPr>
        <p:txBody>
          <a:bodyPr>
            <a:normAutofit fontScale="85000" lnSpcReduction="10000"/>
          </a:bodyPr>
          <a:lstStyle/>
          <a:p>
            <a:pPr algn="just"/>
            <a:r>
              <a:rPr lang="en-US" b="1" dirty="0" smtClean="0"/>
              <a:t>To extend the National Grid together with enough huge power generation-plants is extremely important. It must materialize in this recent country electricity development action-plan. It is in top priority position to improve country development. </a:t>
            </a:r>
          </a:p>
          <a:p>
            <a:pPr algn="just"/>
            <a:r>
              <a:rPr lang="en-US" b="1" dirty="0" smtClean="0"/>
              <a:t>In the mean time, to promote, encourage and support the existing SELF-HELP ELECTRIFICATION by fully participation of Private / Public sector is also </a:t>
            </a:r>
            <a:r>
              <a:rPr lang="en-US" b="1" dirty="0" err="1" smtClean="0"/>
              <a:t>parallelly</a:t>
            </a:r>
            <a:r>
              <a:rPr lang="en-US" b="1" dirty="0" smtClean="0"/>
              <a:t> important as a priority area to improve and make develop the country electrification at proper timing of short, medium and long term.</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algn="ctr">
              <a:buNone/>
            </a:pPr>
            <a:endParaRPr lang="en-US" dirty="0" smtClean="0"/>
          </a:p>
          <a:p>
            <a:pPr algn="ctr">
              <a:buNone/>
            </a:pPr>
            <a:endParaRPr lang="en-US" dirty="0" smtClean="0"/>
          </a:p>
          <a:p>
            <a:pPr algn="ctr">
              <a:buNone/>
            </a:pPr>
            <a:endParaRPr lang="en-US" dirty="0" smtClean="0"/>
          </a:p>
          <a:p>
            <a:pPr algn="ctr">
              <a:buNone/>
            </a:pPr>
            <a:r>
              <a:rPr lang="en-US" sz="6000" dirty="0" smtClean="0">
                <a:solidFill>
                  <a:srgbClr val="009900"/>
                </a:solidFill>
                <a:latin typeface="Arial Black" pitchFamily="34" charset="0"/>
              </a:rPr>
              <a:t>GREAT THANKS TO ALL</a:t>
            </a:r>
          </a:p>
          <a:p>
            <a:pPr algn="ctr">
              <a:buNone/>
            </a:pPr>
            <a:r>
              <a:rPr lang="en-US" sz="2800" dirty="0" smtClean="0">
                <a:latin typeface="Arial Black" pitchFamily="34" charset="0"/>
              </a:rPr>
              <a:t>REAM</a:t>
            </a:r>
          </a:p>
          <a:p>
            <a:pPr algn="ctr">
              <a:buNone/>
            </a:pPr>
            <a:r>
              <a:rPr lang="en-US" sz="2800" dirty="0" smtClean="0">
                <a:latin typeface="Arial Black" pitchFamily="34" charset="0"/>
              </a:rPr>
              <a:t>am.ream@gmail.com</a:t>
            </a:r>
            <a:endParaRPr lang="en-US" sz="2800" dirty="0">
              <a:latin typeface="Arial Black"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Black" pitchFamily="34" charset="0"/>
              </a:rPr>
              <a:t>POLICY GUIDELINE</a:t>
            </a:r>
            <a:endParaRPr lang="en-US" dirty="0">
              <a:latin typeface="Arial Black" pitchFamily="34" charset="0"/>
            </a:endParaRPr>
          </a:p>
        </p:txBody>
      </p:sp>
      <p:sp>
        <p:nvSpPr>
          <p:cNvPr id="3" name="Content Placeholder 2"/>
          <p:cNvSpPr>
            <a:spLocks noGrp="1"/>
          </p:cNvSpPr>
          <p:nvPr>
            <p:ph idx="1"/>
          </p:nvPr>
        </p:nvSpPr>
        <p:spPr/>
        <p:txBody>
          <a:bodyPr>
            <a:normAutofit fontScale="62500" lnSpcReduction="20000"/>
          </a:bodyPr>
          <a:lstStyle/>
          <a:p>
            <a:pPr algn="just"/>
            <a:r>
              <a:rPr lang="en-US" b="1" dirty="0" smtClean="0"/>
              <a:t>Myanmar is now at the mid of critical in changing whole country policies to improve and make develop by reforming in every sector of the government including Energy Sector that exist in priority position.</a:t>
            </a:r>
          </a:p>
          <a:p>
            <a:pPr algn="just"/>
            <a:r>
              <a:rPr lang="en-US" b="1" dirty="0" smtClean="0"/>
              <a:t> </a:t>
            </a:r>
          </a:p>
          <a:p>
            <a:pPr algn="just"/>
            <a:r>
              <a:rPr lang="en-US" b="1" dirty="0" smtClean="0"/>
              <a:t>National Energy Management committee (NEMC) was formed as a country focal agency for all Energy matters of Myanmar in 2012 to produce Policy guideline.</a:t>
            </a:r>
          </a:p>
          <a:p>
            <a:pPr algn="just"/>
            <a:r>
              <a:rPr lang="en-US" b="1" dirty="0" smtClean="0"/>
              <a:t> </a:t>
            </a:r>
          </a:p>
          <a:p>
            <a:pPr algn="just"/>
            <a:r>
              <a:rPr lang="en-US" b="1" dirty="0" smtClean="0"/>
              <a:t>After that, Energy Development Committee (EDP) under the Ministry of Energy and Renewable Energy Work Group (REWG) were formed under the Ministry of Science &amp; Technology (MOST) to produce necessary Laws and Regulations in 2013.</a:t>
            </a:r>
          </a:p>
          <a:p>
            <a:pPr algn="just"/>
            <a:r>
              <a:rPr lang="en-US" b="1" dirty="0" smtClean="0"/>
              <a:t>A separate department for Energy Efficiency &amp; Conservation (EE&amp;C) was formed under the Ministry of Industry to support country energy sector in 2014.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28600"/>
            <a:ext cx="8229600" cy="1524000"/>
          </a:xfrm>
        </p:spPr>
        <p:txBody>
          <a:bodyPr>
            <a:noAutofit/>
          </a:bodyPr>
          <a:lstStyle/>
          <a:p>
            <a:r>
              <a:rPr lang="en-US" sz="4000" b="1" dirty="0" smtClean="0">
                <a:solidFill>
                  <a:srgbClr val="005C2A"/>
                </a:solidFill>
                <a:latin typeface="Arial Black" pitchFamily="34" charset="0"/>
              </a:rPr>
              <a:t>NATIONAL ENERGY PLAN (NEP)</a:t>
            </a:r>
          </a:p>
        </p:txBody>
      </p:sp>
      <p:sp>
        <p:nvSpPr>
          <p:cNvPr id="10243" name="Content Placeholder 2"/>
          <p:cNvSpPr>
            <a:spLocks noGrp="1"/>
          </p:cNvSpPr>
          <p:nvPr>
            <p:ph idx="1"/>
          </p:nvPr>
        </p:nvSpPr>
        <p:spPr>
          <a:xfrm>
            <a:off x="76200" y="2362200"/>
            <a:ext cx="8915400" cy="4495800"/>
          </a:xfrm>
        </p:spPr>
        <p:txBody>
          <a:bodyPr>
            <a:normAutofit/>
          </a:bodyPr>
          <a:lstStyle/>
          <a:p>
            <a:pPr algn="just"/>
            <a:r>
              <a:rPr lang="en-US" sz="2000" b="1" dirty="0" smtClean="0"/>
              <a:t>National Electrification Committee was formed in 2014 composed of two ministries of the Ministry of Electric Power (MOEP) and Ministry of Livestock, Fishery &amp; Rural Development (MOLF&amp;RD).</a:t>
            </a:r>
          </a:p>
          <a:p>
            <a:pPr algn="just"/>
            <a:r>
              <a:rPr lang="en-US" sz="2000" b="1" dirty="0" smtClean="0"/>
              <a:t> </a:t>
            </a:r>
          </a:p>
          <a:p>
            <a:pPr algn="just"/>
            <a:r>
              <a:rPr lang="en-US" sz="2000" b="1" dirty="0" smtClean="0"/>
              <a:t>There is a committee of “Rural Water Supply &amp; Electrification” at National Ministry level, leading by MOLF&amp;RD. </a:t>
            </a:r>
          </a:p>
          <a:p>
            <a:pPr algn="just"/>
            <a:r>
              <a:rPr lang="en-US" sz="2000" b="1" dirty="0" smtClean="0"/>
              <a:t> </a:t>
            </a:r>
          </a:p>
          <a:p>
            <a:pPr algn="just"/>
            <a:r>
              <a:rPr lang="en-US" sz="2000" b="1" dirty="0" smtClean="0"/>
              <a:t>At Present, Myanmar is launching CEP to develop by implementing its electrification ratio 30% to 100% in coming 2030.</a:t>
            </a:r>
            <a:endParaRPr lang="en-US" sz="20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274638"/>
            <a:ext cx="9144000" cy="1782762"/>
          </a:xfrm>
        </p:spPr>
        <p:txBody>
          <a:bodyPr/>
          <a:lstStyle/>
          <a:p>
            <a:pPr eaLnBrk="1" hangingPunct="1"/>
            <a:r>
              <a:rPr lang="en-US" b="1" dirty="0" smtClean="0">
                <a:latin typeface="Arial Black" pitchFamily="34" charset="0"/>
              </a:rPr>
              <a:t>POWER TRANSMISSION &amp; DISTRIBUTION</a:t>
            </a:r>
          </a:p>
        </p:txBody>
      </p:sp>
      <p:sp>
        <p:nvSpPr>
          <p:cNvPr id="11267" name="Rectangle 3"/>
          <p:cNvSpPr>
            <a:spLocks noGrp="1" noChangeArrowheads="1"/>
          </p:cNvSpPr>
          <p:nvPr>
            <p:ph type="body" idx="1"/>
          </p:nvPr>
        </p:nvSpPr>
        <p:spPr>
          <a:xfrm>
            <a:off x="0" y="2209800"/>
            <a:ext cx="8991600" cy="4648200"/>
          </a:xfrm>
        </p:spPr>
        <p:txBody>
          <a:bodyPr>
            <a:normAutofit fontScale="77500" lnSpcReduction="20000"/>
          </a:bodyPr>
          <a:lstStyle/>
          <a:p>
            <a:pPr algn="just"/>
            <a:r>
              <a:rPr lang="en-US" sz="4000" dirty="0" smtClean="0"/>
              <a:t>Current Country Electrification rate of Myanmar is very low and its OFF GRID area is about 70% of the country. Due to remoteness and uneven topography with many water ways (rivers, creeks), forests and mountains, extension of the present 30% NATIONAL GRID coverage to 100% has many challenges.</a:t>
            </a:r>
          </a:p>
          <a:p>
            <a:pPr algn="just"/>
            <a:r>
              <a:rPr lang="en-US" sz="4000" dirty="0" smtClean="0"/>
              <a:t>Another factor of economic feasibility for poor areas with small industries will make face many difficulties in practical implementation of MAIN GRID extension works.</a:t>
            </a:r>
          </a:p>
          <a:p>
            <a:pPr eaLnBrk="1" hangingPunct="1">
              <a:lnSpc>
                <a:spcPct val="90000"/>
              </a:lnSpc>
              <a:buFont typeface="Arial" charset="0"/>
              <a:buNone/>
            </a:pPr>
            <a:endParaRPr lang="en-US" sz="4000" dirty="0" smtClean="0">
              <a:latin typeface="Bodoni MT Black" pitchFamily="18" charset="0"/>
            </a:endParaRPr>
          </a:p>
        </p:txBody>
      </p:sp>
      <p:sp>
        <p:nvSpPr>
          <p:cNvPr id="5" name="Rounded Rectangle 4"/>
          <p:cNvSpPr/>
          <p:nvPr/>
        </p:nvSpPr>
        <p:spPr>
          <a:xfrm>
            <a:off x="457200" y="6172200"/>
            <a:ext cx="8305800" cy="533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charset="0"/>
              <a:buNone/>
            </a:pPr>
            <a:endParaRPr lang="en-US" b="1" dirty="0" smtClean="0">
              <a:solidFill>
                <a:srgbClr val="009900"/>
              </a:solidFill>
              <a:latin typeface="Arial Black" pitchFamily="34" charset="0"/>
            </a:endParaRPr>
          </a:p>
          <a:p>
            <a:pPr algn="ctr">
              <a:buFont typeface="Arial" charset="0"/>
              <a:buNone/>
            </a:pPr>
            <a:r>
              <a:rPr lang="en-US" b="1" dirty="0" smtClean="0">
                <a:solidFill>
                  <a:srgbClr val="009900"/>
                </a:solidFill>
                <a:latin typeface="Arial Black" pitchFamily="34" charset="0"/>
              </a:rPr>
              <a:t>PROPER PLAN FOR ON GRID / OFF GRID ELECTRIFICATION ?  </a:t>
            </a:r>
            <a:endParaRPr lang="en-US" dirty="0" smtClean="0">
              <a:solidFill>
                <a:srgbClr val="009900"/>
              </a:solidFill>
              <a:latin typeface="Arial Black" pitchFamily="34" charset="0"/>
            </a:endParaRPr>
          </a:p>
          <a:p>
            <a:pPr algn="ct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152400" y="1447800"/>
            <a:ext cx="8686800" cy="5410200"/>
          </a:xfrm>
        </p:spPr>
        <p:txBody>
          <a:bodyPr>
            <a:normAutofit fontScale="92500" lnSpcReduction="10000"/>
          </a:bodyPr>
          <a:lstStyle/>
          <a:p>
            <a:pPr algn="ctr">
              <a:lnSpc>
                <a:spcPct val="80000"/>
              </a:lnSpc>
              <a:buClr>
                <a:srgbClr val="339933"/>
              </a:buClr>
              <a:buFont typeface="Arial" charset="0"/>
              <a:buNone/>
            </a:pPr>
            <a:r>
              <a:rPr lang="en-US" sz="2000" b="1" dirty="0" smtClean="0"/>
              <a:t> </a:t>
            </a:r>
          </a:p>
          <a:p>
            <a:pPr algn="just"/>
            <a:r>
              <a:rPr lang="en-US" b="1" dirty="0" smtClean="0"/>
              <a:t>But above two problems has clear answer of PPP attempts in previous decades ago before present National Electrification Plan is launched. </a:t>
            </a:r>
          </a:p>
          <a:p>
            <a:pPr algn="just"/>
            <a:r>
              <a:rPr lang="en-US" b="1" dirty="0" smtClean="0"/>
              <a:t>It is </a:t>
            </a:r>
            <a:r>
              <a:rPr lang="en-US" b="1" dirty="0" smtClean="0">
                <a:solidFill>
                  <a:srgbClr val="009900"/>
                </a:solidFill>
              </a:rPr>
              <a:t>SELF-HELP ELECTRIFICATION </a:t>
            </a:r>
            <a:r>
              <a:rPr lang="en-US" b="1" dirty="0" smtClean="0"/>
              <a:t>practice of Myanmar. There is a well known term in Myanmar of </a:t>
            </a:r>
            <a:r>
              <a:rPr lang="en-US" b="1" dirty="0" smtClean="0">
                <a:solidFill>
                  <a:srgbClr val="009900"/>
                </a:solidFill>
              </a:rPr>
              <a:t>“KO-HTU-KO-HTA MEE-LIN-YAE” </a:t>
            </a:r>
            <a:r>
              <a:rPr lang="en-US" b="1" dirty="0" smtClean="0"/>
              <a:t>that popular phrase was widely familiar among not only people, but also in government atmosphere even before the recent Electrification Law with official permission to private sector was launched in late 2014.</a:t>
            </a:r>
            <a:endParaRPr lang="en-US" b="1" dirty="0"/>
          </a:p>
        </p:txBody>
      </p:sp>
      <p:sp>
        <p:nvSpPr>
          <p:cNvPr id="13315" name="Title 3"/>
          <p:cNvSpPr>
            <a:spLocks noGrp="1"/>
          </p:cNvSpPr>
          <p:nvPr>
            <p:ph type="title"/>
          </p:nvPr>
        </p:nvSpPr>
        <p:spPr>
          <a:xfrm>
            <a:off x="0" y="76200"/>
            <a:ext cx="9144000" cy="1371600"/>
          </a:xfrm>
        </p:spPr>
        <p:txBody>
          <a:bodyPr>
            <a:normAutofit fontScale="90000"/>
          </a:bodyPr>
          <a:lstStyle/>
          <a:p>
            <a:r>
              <a:rPr lang="en-US" dirty="0" smtClean="0">
                <a:solidFill>
                  <a:srgbClr val="C00000"/>
                </a:solidFill>
                <a:latin typeface="Arial Black" pitchFamily="34" charset="0"/>
              </a:rPr>
              <a:t>Existing PPP Attempt on Myanmar Electrification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28600"/>
            <a:ext cx="9144000" cy="1295400"/>
          </a:xfrm>
        </p:spPr>
        <p:txBody>
          <a:bodyPr>
            <a:normAutofit fontScale="90000"/>
          </a:bodyPr>
          <a:lstStyle/>
          <a:p>
            <a:r>
              <a:rPr lang="en-US" sz="2700" dirty="0" smtClean="0">
                <a:solidFill>
                  <a:srgbClr val="FF0000"/>
                </a:solidFill>
                <a:latin typeface="Arial Black" pitchFamily="34" charset="0"/>
              </a:rPr>
              <a:t/>
            </a:r>
            <a:br>
              <a:rPr lang="en-US" sz="2700" dirty="0" smtClean="0">
                <a:solidFill>
                  <a:srgbClr val="FF0000"/>
                </a:solidFill>
                <a:latin typeface="Arial Black" pitchFamily="34" charset="0"/>
              </a:rPr>
            </a:br>
            <a:r>
              <a:rPr lang="en-US" sz="2700" dirty="0" smtClean="0">
                <a:solidFill>
                  <a:srgbClr val="FF0000"/>
                </a:solidFill>
                <a:latin typeface="Arial Black" pitchFamily="34" charset="0"/>
              </a:rPr>
              <a:t>Why that hidden capacity and experiences of Myanmar people </a:t>
            </a:r>
            <a:br>
              <a:rPr lang="en-US" sz="2700" dirty="0" smtClean="0">
                <a:solidFill>
                  <a:srgbClr val="FF0000"/>
                </a:solidFill>
                <a:latin typeface="Arial Black" pitchFamily="34" charset="0"/>
              </a:rPr>
            </a:br>
            <a:r>
              <a:rPr lang="en-US" sz="2700" dirty="0" smtClean="0">
                <a:solidFill>
                  <a:srgbClr val="FF0000"/>
                </a:solidFill>
                <a:latin typeface="Arial Black" pitchFamily="34" charset="0"/>
              </a:rPr>
              <a:t>are not take into account in NEP?</a:t>
            </a:r>
            <a:r>
              <a:rPr lang="en-US" dirty="0" smtClean="0">
                <a:solidFill>
                  <a:srgbClr val="FF0000"/>
                </a:solidFill>
                <a:latin typeface="Arial Black" pitchFamily="34" charset="0"/>
              </a:rPr>
              <a:t/>
            </a:r>
            <a:br>
              <a:rPr lang="en-US" dirty="0" smtClean="0">
                <a:solidFill>
                  <a:srgbClr val="FF0000"/>
                </a:solidFill>
                <a:latin typeface="Arial Black" pitchFamily="34" charset="0"/>
              </a:rPr>
            </a:br>
            <a:endParaRPr lang="en-US" sz="3600" dirty="0" smtClean="0">
              <a:solidFill>
                <a:srgbClr val="005C2A"/>
              </a:solidFill>
              <a:latin typeface="Arial Black" pitchFamily="34" charset="0"/>
            </a:endParaRPr>
          </a:p>
        </p:txBody>
      </p:sp>
      <p:sp>
        <p:nvSpPr>
          <p:cNvPr id="17411" name="Content Placeholder 2"/>
          <p:cNvSpPr>
            <a:spLocks noGrp="1"/>
          </p:cNvSpPr>
          <p:nvPr>
            <p:ph sz="quarter" idx="1"/>
          </p:nvPr>
        </p:nvSpPr>
        <p:spPr>
          <a:xfrm>
            <a:off x="228600" y="1600200"/>
            <a:ext cx="8686800" cy="5257800"/>
          </a:xfrm>
        </p:spPr>
        <p:txBody>
          <a:bodyPr>
            <a:normAutofit fontScale="70000" lnSpcReduction="20000"/>
          </a:bodyPr>
          <a:lstStyle/>
          <a:p>
            <a:pPr algn="just"/>
            <a:r>
              <a:rPr lang="en-US" b="1" dirty="0" smtClean="0"/>
              <a:t>It was surprisingly found that such significant situation of real ground practices in entire Myanmar has been neglected when country electrification plan was prepared by the aid of International assistance. Presently launched Country Electrification planning with National Grid extension is focused as main function and for off grid areas, government leading PRE-ELECTRIFICTION function is included to support the newly established Grid extension project.</a:t>
            </a:r>
          </a:p>
          <a:p>
            <a:pPr algn="just"/>
            <a:r>
              <a:rPr lang="en-US" b="1" dirty="0" smtClean="0"/>
              <a:t> </a:t>
            </a:r>
          </a:p>
          <a:p>
            <a:pPr algn="just"/>
            <a:r>
              <a:rPr lang="en-US" b="1" dirty="0" smtClean="0"/>
              <a:t>Actually real existing OFF GRID electrification by PPP practices are not under consideration as considerable source of country electrification activities in Myanmar. It is composed of enormous numbers of small sources, but in lump sum, it is large enough to support current SME sector of Myanmar that is about 90% of the country economy.</a:t>
            </a:r>
          </a:p>
          <a:p>
            <a:pPr algn="just"/>
            <a:endParaRPr lang="en-US" b="1" dirty="0" smtClean="0"/>
          </a:p>
          <a:p>
            <a:pPr algn="just"/>
            <a:r>
              <a:rPr lang="en-US" b="1" dirty="0" smtClean="0"/>
              <a:t>That large measure is not counted as an important factor in current strategic national electrification planning preparation.</a:t>
            </a:r>
          </a:p>
          <a:p>
            <a:pPr>
              <a:buFont typeface="Arial" charset="0"/>
              <a:buNone/>
            </a:pPr>
            <a:endParaRPr lang="en-US"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latin typeface="Arial Black" pitchFamily="34" charset="0"/>
              </a:rPr>
              <a:t>BASELINE DATA for Strategic Planning</a:t>
            </a:r>
            <a:endParaRPr lang="en-US" dirty="0">
              <a:latin typeface="Arial Black" pitchFamily="34" charset="0"/>
            </a:endParaRPr>
          </a:p>
        </p:txBody>
      </p:sp>
      <p:sp>
        <p:nvSpPr>
          <p:cNvPr id="8" name="Content Placeholder 7"/>
          <p:cNvSpPr>
            <a:spLocks noGrp="1"/>
          </p:cNvSpPr>
          <p:nvPr>
            <p:ph idx="1"/>
          </p:nvPr>
        </p:nvSpPr>
        <p:spPr/>
        <p:txBody>
          <a:bodyPr>
            <a:normAutofit fontScale="77500" lnSpcReduction="20000"/>
          </a:bodyPr>
          <a:lstStyle/>
          <a:p>
            <a:pPr algn="just"/>
            <a:r>
              <a:rPr lang="en-US" b="1" dirty="0" smtClean="0"/>
              <a:t>International systematic planning works need concrete baseline data to create a thorough project. It is absolutely correct. Only by that reason, those existing sources of development potential are neglected by doing new idea input of new pre-electrification idea. </a:t>
            </a:r>
          </a:p>
          <a:p>
            <a:pPr algn="just"/>
            <a:endParaRPr lang="en-US" b="1" dirty="0" smtClean="0"/>
          </a:p>
          <a:p>
            <a:pPr algn="just"/>
            <a:r>
              <a:rPr lang="en-US" b="1" dirty="0" smtClean="0"/>
              <a:t>Currently consideration of international aids should do systematic assessment to get that baseline data as EXISTING ELECTRIFICATION SOURCES to put in main component in present country electrification plan. Improving and upgrading that area of PPP by providing necessary governmental Guidelines, Financing and Technology will be very meaningful than the pre-electrification attempt only by developers ideas.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706562"/>
          </a:xfrm>
        </p:spPr>
        <p:txBody>
          <a:bodyPr>
            <a:noAutofit/>
          </a:bodyPr>
          <a:lstStyle/>
          <a:p>
            <a:r>
              <a:rPr lang="en-US" sz="3600" dirty="0" smtClean="0">
                <a:latin typeface="Arial Black" pitchFamily="34" charset="0"/>
              </a:rPr>
              <a:t>Strategic Country Electrification approach by </a:t>
            </a:r>
            <a:br>
              <a:rPr lang="en-US" sz="3600" dirty="0" smtClean="0">
                <a:latin typeface="Arial Black" pitchFamily="34" charset="0"/>
              </a:rPr>
            </a:br>
            <a:r>
              <a:rPr lang="en-US" sz="3600" dirty="0" smtClean="0">
                <a:latin typeface="Arial Black" pitchFamily="34" charset="0"/>
              </a:rPr>
              <a:t>International Agencies</a:t>
            </a:r>
            <a:endParaRPr lang="en-US" sz="3600" dirty="0">
              <a:latin typeface="Arial Black" pitchFamily="34" charset="0"/>
            </a:endParaRPr>
          </a:p>
        </p:txBody>
      </p:sp>
      <p:sp>
        <p:nvSpPr>
          <p:cNvPr id="3" name="Content Placeholder 2"/>
          <p:cNvSpPr>
            <a:spLocks noGrp="1"/>
          </p:cNvSpPr>
          <p:nvPr>
            <p:ph idx="1"/>
          </p:nvPr>
        </p:nvSpPr>
        <p:spPr>
          <a:xfrm>
            <a:off x="457200" y="2179637"/>
            <a:ext cx="8229600" cy="4525963"/>
          </a:xfrm>
        </p:spPr>
        <p:txBody>
          <a:bodyPr/>
          <a:lstStyle/>
          <a:p>
            <a:r>
              <a:rPr lang="en-US" dirty="0" smtClean="0"/>
              <a:t>WB</a:t>
            </a:r>
          </a:p>
          <a:p>
            <a:r>
              <a:rPr lang="en-US" dirty="0" smtClean="0"/>
              <a:t>ADB</a:t>
            </a:r>
          </a:p>
          <a:p>
            <a:r>
              <a:rPr lang="en-US" dirty="0" smtClean="0"/>
              <a:t>JICA</a:t>
            </a:r>
          </a:p>
          <a:p>
            <a:r>
              <a:rPr lang="en-US" dirty="0" smtClean="0"/>
              <a:t>FDI</a:t>
            </a:r>
          </a:p>
          <a:p>
            <a:r>
              <a:rPr lang="en-US" dirty="0" smtClean="0"/>
              <a:t>Foreign JV-IPP</a:t>
            </a:r>
          </a:p>
          <a:p>
            <a:r>
              <a:rPr lang="en-US" dirty="0" smtClean="0"/>
              <a:t>International Development Organizations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latin typeface="Arial Black" pitchFamily="34" charset="0"/>
              </a:rPr>
              <a:t>Key Points to Analysis </a:t>
            </a:r>
            <a:endParaRPr lang="en-US" dirty="0">
              <a:latin typeface="Arial Black" pitchFamily="34" charset="0"/>
            </a:endParaRPr>
          </a:p>
        </p:txBody>
      </p:sp>
      <p:sp>
        <p:nvSpPr>
          <p:cNvPr id="3" name="Content Placeholder 2"/>
          <p:cNvSpPr>
            <a:spLocks noGrp="1"/>
          </p:cNvSpPr>
          <p:nvPr>
            <p:ph idx="1"/>
          </p:nvPr>
        </p:nvSpPr>
        <p:spPr>
          <a:xfrm>
            <a:off x="457200" y="1600200"/>
            <a:ext cx="8229600" cy="5105400"/>
          </a:xfrm>
        </p:spPr>
        <p:txBody>
          <a:bodyPr>
            <a:normAutofit fontScale="62500" lnSpcReduction="20000"/>
          </a:bodyPr>
          <a:lstStyle/>
          <a:p>
            <a:pPr marL="514350" lvl="0" indent="-514350" algn="just">
              <a:buFont typeface="+mj-lt"/>
              <a:buAutoNum type="arabicPeriod"/>
            </a:pPr>
            <a:r>
              <a:rPr lang="en-US" b="1" dirty="0" smtClean="0"/>
              <a:t>Existing establishments with COST(huge amount in total of capital and operation cost by the PEOPLE) including large numbers of fossil-fuel driving generators and Renewable Energy applications.</a:t>
            </a:r>
          </a:p>
          <a:p>
            <a:pPr marL="514350" lvl="0" indent="-514350" algn="just">
              <a:buFont typeface="+mj-lt"/>
              <a:buAutoNum type="arabicPeriod"/>
            </a:pPr>
            <a:r>
              <a:rPr lang="en-US" b="1" dirty="0" smtClean="0"/>
              <a:t>People capacities at their own ways in many different kinds of self-electrification works of electrification by using various type of Renewable Energies.</a:t>
            </a:r>
          </a:p>
          <a:p>
            <a:pPr marL="514350" lvl="0" indent="-514350" algn="just">
              <a:buFont typeface="+mj-lt"/>
              <a:buAutoNum type="arabicPeriod"/>
            </a:pPr>
            <a:r>
              <a:rPr lang="en-US" b="1" dirty="0" smtClean="0"/>
              <a:t>Myanmar People (upgraded and systematically encouraged Local IPP/SPP/VSPP) has great potential to implement off grid electrification in very short time at the measure of their timely requirement of electric energy.</a:t>
            </a:r>
          </a:p>
          <a:p>
            <a:pPr marL="514350" indent="-514350" algn="just">
              <a:buFont typeface="+mj-lt"/>
              <a:buAutoNum type="arabicPeriod"/>
            </a:pPr>
            <a:r>
              <a:rPr lang="en-US" b="1" dirty="0" smtClean="0"/>
              <a:t>Encourage That GREAT MOMENTUM of the people development by getting chance to development (night light basic need of the remote villages and energy of village cottage industries and SME sector). </a:t>
            </a:r>
          </a:p>
          <a:p>
            <a:pPr marL="514350" indent="-514350" algn="just">
              <a:buNone/>
            </a:pPr>
            <a:r>
              <a:rPr lang="en-US" b="1" dirty="0" smtClean="0"/>
              <a:t>         It won’t need MG Watt scale by waiting many years. Speed of People Development Momentum by encouraging their prevailing activities, can be very much practical for future development than waiting years long MG Power supply.</a:t>
            </a:r>
          </a:p>
          <a:p>
            <a:pPr marL="514350" indent="-514350" algn="just">
              <a:buNone/>
            </a:pPr>
            <a:endParaRPr lang="en-US" b="1" dirty="0" smtClean="0"/>
          </a:p>
          <a:p>
            <a:pPr marL="514350" lvl="0" indent="-514350">
              <a:buFont typeface="+mj-lt"/>
              <a:buAutoNum type="arabicPeriod"/>
            </a:pP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779</TotalTime>
  <Words>1230</Words>
  <Application>Microsoft Office PowerPoint</Application>
  <PresentationFormat>On-screen Show (4:3)</PresentationFormat>
  <Paragraphs>89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Role of Existing  Self-help Electrification in Off Grid areas  of Myanmar </vt:lpstr>
      <vt:lpstr>POLICY GUIDELINE</vt:lpstr>
      <vt:lpstr>NATIONAL ENERGY PLAN (NEP)</vt:lpstr>
      <vt:lpstr>POWER TRANSMISSION &amp; DISTRIBUTION</vt:lpstr>
      <vt:lpstr>Existing PPP Attempt on Myanmar Electrification</vt:lpstr>
      <vt:lpstr> Why that hidden capacity and experiences of Myanmar people  are not take into account in NEP? </vt:lpstr>
      <vt:lpstr>BASELINE DATA for Strategic Planning</vt:lpstr>
      <vt:lpstr>Strategic Country Electrification approach by  International Agencies</vt:lpstr>
      <vt:lpstr>Key Points to Analysis </vt:lpstr>
      <vt:lpstr>PowerPoint Presentation</vt:lpstr>
      <vt:lpstr>PowerPoint Presentation</vt:lpstr>
      <vt:lpstr>PowerPoint Presentation</vt:lpstr>
      <vt:lpstr> fulfill the  GAP in PEOPLES’ DEVELOPMENT MOMENTUM </vt:lpstr>
      <vt:lpstr>REAL  POWER DEMAND &amp; SUPPLY at  correct time and space</vt:lpstr>
      <vt:lpstr>Integrated Recourses Planning Approach</vt:lpstr>
      <vt:lpstr>Importance of ON GRID / OFF GRID  parallel consideration  toward NEP  Goal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Power Utilization  for Village Electrification and Rural Livelihood improvement  in Myanmar</dc:title>
  <dc:creator>UAungMyint</dc:creator>
  <cp:lastModifiedBy>Alan David Lee</cp:lastModifiedBy>
  <cp:revision>107</cp:revision>
  <dcterms:created xsi:type="dcterms:W3CDTF">2014-07-12T08:33:34Z</dcterms:created>
  <dcterms:modified xsi:type="dcterms:W3CDTF">2015-01-28T08:54:33Z</dcterms:modified>
</cp:coreProperties>
</file>